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Default Extension="gif" ContentType="image/gif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7620000" cx="10160000"/>
  <p:notesSz cy="10160000" cx="7620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presProps.xml" Type="http://schemas.openxmlformats.org/officeDocument/2006/relationships/presProps" Id="rId2"/><Relationship Target="theme/theme3.xml" Type="http://schemas.openxmlformats.org/officeDocument/2006/relationships/theme" Id="rId1"/><Relationship Target="slides/slide5.xml" Type="http://schemas.openxmlformats.org/officeDocument/2006/relationships/slide" Id="rId10"/><Relationship Target="slideMasters/slideMaster1.xml" Type="http://schemas.openxmlformats.org/officeDocument/2006/relationships/slideMaster" Id="rId4"/><Relationship Target="tableStyles.xml" Type="http://schemas.openxmlformats.org/officeDocument/2006/relationships/tableStyles" Id="rId3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1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http://mail.google.com/support/bin/answer.py?answer=6583&amp;topic=13265" Type="http://schemas.openxmlformats.org/officeDocument/2006/relationships/hyperlink" TargetMode="External" Id="rId2"/><Relationship Target="../notesMasters/notesMaster1.xml" Type="http://schemas.openxmlformats.org/officeDocument/2006/relationships/notesMaster" Id="rId1"/><Relationship Target="http://mail.google.com/support/bin/answer.py?answer=8260&amp;topic=13265" Type="http://schemas.openxmlformats.org/officeDocument/2006/relationships/hyperlink" TargetMode="External" Id="rId4"/><Relationship Target="http://mail.google.com/support/bin/answer.py?answer=8395&amp;topic=13265" Type="http://schemas.openxmlformats.org/officeDocument/2006/relationships/hyperlink" TargetMode="External" Id="rId3"/><Relationship Target="http://mail.google.com/support/bin/answer.py?answer=15951&amp;topic=13265" Type="http://schemas.openxmlformats.org/officeDocument/2006/relationships/hyperlink" TargetMode="External" Id="rId6"/><Relationship Target="http://mail.google.com/support/bin/answer.py?answer=6597&amp;topic=13265" Type="http://schemas.openxmlformats.org/officeDocument/2006/relationships/hyperlink" TargetMode="External" Id="rId5"/><Relationship Target="http://mail.google.com/support/bin/answer.py?answer=6587&amp;topic=13265" Type="http://schemas.openxmlformats.org/officeDocument/2006/relationships/hyperlink" TargetMode="External" Id="rId8"/><Relationship Target="http://mail.google.com/support/bin/answer.py?answer=6585&amp;topic=13265" Type="http://schemas.openxmlformats.org/officeDocument/2006/relationships/hyperlink" TargetMode="External" Id="rId7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2" name="Shape 22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2"/>
              </a:rPr>
              <a:t>Sending &amp; Receiving messages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Working with Conversations 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Labels &amp; Archiving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Adding a signature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Formatting, fonts, and colors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Auto-complete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Selecting contacts while composing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Replying to messages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Forwarding messages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296296"/>
              <a:buFont typeface="Arial"/>
              <a:buChar char="•"/>
            </a:pPr>
            <a:r>
              <a:rPr u="sng" sz="14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Saving drafts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Adding Attachments (20MB limit) &amp; Forwarding attachments works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96296"/>
              <a:buFont typeface="Arial"/>
              <a:buChar char="•"/>
            </a:pPr>
            <a:r>
              <a:rPr sz="14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Filters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2" name="Shape 4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8" name="Shape 4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y="762000" x="1270250"/>
            <a:ext cy="3809999" cx="5080250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y="4826000" x="762000"/>
            <a:ext cy="4572000" cx="60960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blank" type="blank">
  <p:cSld name="BLANK">
    <p:spTree>
      <p:nvGrpSpPr>
        <p:cNvPr id="5" name="Shape 5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itle" type="title">
  <p:cSld name="TITLE">
    <p:spTree>
      <p:nvGrpSpPr>
        <p:cNvPr id="6" name="Shape 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" name="Shape 7"/>
          <p:cNvSpPr txBox="1"/>
          <p:nvPr>
            <p:ph type="ctrTitle"/>
          </p:nvPr>
        </p:nvSpPr>
        <p:spPr>
          <a:xfrm>
            <a:off y="3048000" x="914400"/>
            <a:ext cy="1219199" cx="83312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48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" type="subTitle"/>
          </p:nvPr>
        </p:nvSpPr>
        <p:spPr>
          <a:xfrm>
            <a:off y="4572000" x="1828800"/>
            <a:ext cy="914400" cx="6502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x" type="tx">
  <p:cSld name="TITLE_AND_BODY">
    <p:spTree>
      <p:nvGrpSpPr>
        <p:cNvPr id="9" name="Shape 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y="304800" x="304800"/>
            <a:ext cy="914400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y="1828800" x="304800"/>
            <a:ext cy="5486399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twoColTx" type="twoColTx">
  <p:cSld name="TITLE_AND_TWO_COLUMNS">
    <p:spTree>
      <p:nvGrpSpPr>
        <p:cNvPr id="12" name="Shape 1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y="304800" x="304800"/>
            <a:ext cy="914400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9224"/>
              <a:buFont typeface="Comic Sans MS"/>
              <a:defRPr sz="42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y="1828800" x="304800"/>
            <a:ext cy="5486399" cx="4470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5" name="Shape 15"/>
          <p:cNvSpPr txBox="1"/>
          <p:nvPr>
            <p:ph idx="2" type="body"/>
          </p:nvPr>
        </p:nvSpPr>
        <p:spPr>
          <a:xfrm>
            <a:off y="1828800" x="5384800"/>
            <a:ext cy="5486399" cx="4470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>
              <a:buClr>
                <a:srgbClr val="FFFFFF"/>
              </a:buClr>
              <a:buSzPct val="98765"/>
              <a:buFont typeface="Comic Sans MS"/>
              <a:defRPr sz="2666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matchingName="CAPTION_ONLY">
  <p:cSld name="CAPTION_ONLY">
    <p:spTree>
      <p:nvGrpSpPr>
        <p:cNvPr id="16" name="Shape 1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7" name="Shape 17"/>
          <p:cNvSpPr txBox="1"/>
          <p:nvPr>
            <p:ph idx="1" type="body"/>
          </p:nvPr>
        </p:nvSpPr>
        <p:spPr>
          <a:xfrm>
            <a:off y="6705600" x="304800"/>
            <a:ext cy="609599" cx="9550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algn="ctr">
              <a:buClr>
                <a:srgbClr val="FFFFFF"/>
              </a:buClr>
              <a:buSzPct val="100000"/>
              <a:buFont typeface="Comic Sans MS"/>
              <a:defRPr sz="3200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1.xml" Type="http://schemas.openxmlformats.org/officeDocument/2006/relationships/slideLayout" Id="rId2"/><Relationship Target="../media/image01.jpg" Type="http://schemas.openxmlformats.org/officeDocument/2006/relationships/image" Id="rId1"/><Relationship Target="../slideLayouts/slideLayout3.xml" Type="http://schemas.openxmlformats.org/officeDocument/2006/relationships/slideLayout" Id="rId4"/><Relationship Target="../slideLayouts/slideLayout2.xml" Type="http://schemas.openxmlformats.org/officeDocument/2006/relationships/slideLayout" Id="rId3"/><Relationship Target="../slideLayouts/slideLayout5.xml" Type="http://schemas.openxmlformats.org/officeDocument/2006/relationships/slideLayout" Id="rId6"/><Relationship Target="../slideLayouts/slideLayout4.xml" Type="http://schemas.openxmlformats.org/officeDocument/2006/relationships/slideLayout" Id="rId5"/><Relationship Target="../theme/theme2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>
          <a:blip r:embed="rId1"/>
          <a:stretch>
            <a:fillRect/>
          </a:stretch>
        </a:blip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2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3.xml" Type="http://schemas.openxmlformats.org/officeDocument/2006/relationships/slideLayout" Id="rId1"/><Relationship Target="../media/image00.gif" Type="http://schemas.openxmlformats.org/officeDocument/2006/relationships/image" Id="rId3"/></Relationships>
</file>

<file path=ppt/slides/_rels/slide4.xml.rels><?xml version="1.0" encoding="UTF-8" standalone="yes"?><Relationships xmlns="http://schemas.openxmlformats.org/package/2006/relationships"><Relationship Target="../media/image03.jpg" Type="http://schemas.openxmlformats.org/officeDocument/2006/relationships/image" Id="rId16"/><Relationship Target="http://mail.google.com/support/bin/answer.py?hl=en&amp;answer=6579" Type="http://schemas.openxmlformats.org/officeDocument/2006/relationships/hyperlink" TargetMode="External" Id="rId15"/><Relationship Target="http://mail.google.com/support/bin/answer.py?hl=en&amp;answer=6584" Type="http://schemas.openxmlformats.org/officeDocument/2006/relationships/hyperlink" TargetMode="External" Id="rId14"/><Relationship Target="../notesSlides/notesSlide4.xml" Type="http://schemas.openxmlformats.org/officeDocument/2006/relationships/notesSlide" Id="rId2"/><Relationship Target="http://mail.google.com/support/bin/answer.py?answer=8260&amp;topic=13265" Type="http://schemas.openxmlformats.org/officeDocument/2006/relationships/hyperlink" TargetMode="External" Id="rId12"/><Relationship Target="../slideLayouts/slideLayout3.xml" Type="http://schemas.openxmlformats.org/officeDocument/2006/relationships/slideLayout" Id="rId1"/><Relationship Target="http://mail.google.com/support/bin/answer.py?answer=6587&amp;topic=13265" Type="http://schemas.openxmlformats.org/officeDocument/2006/relationships/hyperlink" TargetMode="External" Id="rId13"/><Relationship Target="http://mail.google.com/support/bin/answer.py?hl=en&amp;answer=5900" Type="http://schemas.openxmlformats.org/officeDocument/2006/relationships/hyperlink" TargetMode="External" Id="rId4"/><Relationship Target="http://mail.google.com/support/bin/answer.py?hl=en&amp;answer=8933" Type="http://schemas.openxmlformats.org/officeDocument/2006/relationships/hyperlink" TargetMode="External" Id="rId10"/><Relationship Target="http://mail.google.com/support/bin/answer.py?answer=6583&amp;topic=13265" Type="http://schemas.openxmlformats.org/officeDocument/2006/relationships/hyperlink" TargetMode="External" Id="rId3"/><Relationship Target="http://mail.google.com/support/bin/answer.py?answer=8395&amp;topic=13265" Type="http://schemas.openxmlformats.org/officeDocument/2006/relationships/hyperlink" TargetMode="External" Id="rId11"/><Relationship Target="http://mail.google.com/support/bin/answer.py?answer=15951&amp;topic=13265" Type="http://schemas.openxmlformats.org/officeDocument/2006/relationships/hyperlink" TargetMode="External" Id="rId9"/><Relationship Target="http://mail.google.com/support/bin/answer.py?hl=en&amp;answer=6586" Type="http://schemas.openxmlformats.org/officeDocument/2006/relationships/hyperlink" TargetMode="External" Id="rId6"/><Relationship Target="http://mail.google.com/support/bin/answer.py?answer=6585&amp;topic=13265" Type="http://schemas.openxmlformats.org/officeDocument/2006/relationships/hyperlink" TargetMode="External" Id="rId5"/><Relationship Target="http://mail.google.com/support/bin/answer.py?hl=en&amp;answer=6593" Type="http://schemas.openxmlformats.org/officeDocument/2006/relationships/hyperlink" TargetMode="External" Id="rId8"/><Relationship Target="http://mail.google.com/support/bin/answer.py?hl=en&amp;answer=6560" Type="http://schemas.openxmlformats.org/officeDocument/2006/relationships/hyperlink" TargetMode="External" Id="rId7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3.xml" Type="http://schemas.openxmlformats.org/officeDocument/2006/relationships/slideLayout" Id="rId1"/><Relationship Target="http://mail.google.com/support" Type="http://schemas.openxmlformats.org/officeDocument/2006/relationships/hyperlink" TargetMode="External" Id="rId3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" name="Shape 1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9" name="Shape 19"/>
          <p:cNvSpPr txBox="1"/>
          <p:nvPr>
            <p:ph type="ctrTitle"/>
          </p:nvPr>
        </p:nvSpPr>
        <p:spPr>
          <a:xfrm>
            <a:off y="3048000" x="914400"/>
            <a:ext cy="1295400" cx="84073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sz="4800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Google Apps Training</a:t>
            </a:r>
          </a:p>
        </p:txBody>
      </p:sp>
      <p:sp>
        <p:nvSpPr>
          <p:cNvPr id="20" name="Shape 20"/>
          <p:cNvSpPr txBox="1"/>
          <p:nvPr>
            <p:ph idx="1" type="subTitle"/>
          </p:nvPr>
        </p:nvSpPr>
        <p:spPr>
          <a:xfrm>
            <a:off y="4572000" x="1828800"/>
            <a:ext cy="990599" cx="6578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algn="ctr" rtl="0">
              <a:lnSpc>
                <a:spcPct val="100000"/>
              </a:lnSpc>
              <a:buNone/>
            </a:pPr>
            <a:r>
              <a:rPr sz="3200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Gmail for Starters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" name="Shape 2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y="3048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sz="42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Goals of this Training Session</a:t>
            </a:r>
          </a:p>
          <a:p>
            <a:pPr rtl="0">
              <a:lnSpc>
                <a:spcPct val="100000"/>
              </a:lnSpc>
              <a:buNone/>
            </a:pPr>
            <a:r>
              <a:rPr sz="42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(To Understand and Use:)</a:t>
            </a:r>
          </a:p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y="1828800" x="304800"/>
            <a:ext cy="5562600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Send &amp; Receive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Conversations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Labels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Contacts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Formatting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Drafts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Attachments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Filters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Gmail Advantages </a:t>
            </a:r>
          </a:p>
          <a:p>
            <a:r>
              <a:t/>
            </a:r>
          </a:p>
        </p:txBody>
      </p:sp>
      <p:sp>
        <p:nvSpPr>
          <p:cNvPr id="27" name="Shape 27"/>
          <p:cNvSpPr/>
          <p:nvPr/>
        </p:nvSpPr>
        <p:spPr>
          <a:xfrm>
            <a:off y="4156350" x="5283200"/>
            <a:ext cy="2260575" cx="32385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" name="Shape 3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y="3048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sz="42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Gmail Advantages</a:t>
            </a:r>
          </a:p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y="1828800" x="304800"/>
            <a:ext cy="5562600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Access Anywhere - All Your Email, Folders, Contacts (Plus, Calendars and Docs, too)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Conversations and Labels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Lots of Storage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Backed up, won't lose your stuff 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Good Spam Filter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Unified District Email Directory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Integration with Google Calendar and Google Docs</a:t>
            </a:r>
          </a:p>
          <a:p>
            <a:pPr rtl="0" lvl="0" marR="0" indent="-220133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64609"/>
              <a:buFont typeface="Arial"/>
              <a:buChar char="•"/>
            </a:pPr>
            <a:r>
              <a:rPr sz="26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Easy Search (This is Google, after all) </a:t>
            </a:r>
          </a:p>
        </p:txBody>
      </p:sp>
      <p:sp>
        <p:nvSpPr>
          <p:cNvPr id="34" name="Shape 34"/>
          <p:cNvSpPr/>
          <p:nvPr/>
        </p:nvSpPr>
        <p:spPr>
          <a:xfrm>
            <a:off y="572250" x="6231450"/>
            <a:ext cy="749275" cx="18161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" name="Shape 3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y="3048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sz="42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Nuts &amp; Bolts </a:t>
            </a:r>
          </a:p>
        </p:txBody>
      </p:sp>
      <p:sp>
        <p:nvSpPr>
          <p:cNvPr id="40" name="Shape 40"/>
          <p:cNvSpPr txBox="1"/>
          <p:nvPr>
            <p:ph idx="1" type="body"/>
          </p:nvPr>
        </p:nvSpPr>
        <p:spPr>
          <a:xfrm>
            <a:off y="1191500" x="241075"/>
            <a:ext cy="6226249" cx="97983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Sending &amp; Receiving messages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4"/>
              </a:rPr>
              <a:t>Working with Conversations 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5"/>
              </a:rPr>
              <a:t>Replying to messages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6"/>
              </a:rPr>
              <a:t>Forwarding messages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7"/>
              </a:rPr>
              <a:t>Labels &amp; Archiving 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8"/>
              </a:rPr>
              <a:t>Searching for Mail 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9"/>
              </a:rPr>
              <a:t>Selecting contacts while composing</a:t>
            </a:r>
            <a:r>
              <a:rPr sz="2400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0"/>
              </a:rPr>
              <a:t>Creating Contacts &amp; Groups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1"/>
              </a:rPr>
              <a:t>Adding a signature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2"/>
              </a:rPr>
              <a:t>Formatting, fonts, and colors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3"/>
              </a:rPr>
              <a:t>Saving drafts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4"/>
              </a:rPr>
              <a:t>Adding Attachments </a:t>
            </a:r>
          </a:p>
          <a:p>
            <a:pPr rtl="0" lvl="0" marR="0" indent="-203200" marL="381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ct val="166666"/>
              <a:buFont typeface="Arial"/>
              <a:buChar char="•"/>
            </a:pPr>
            <a:r>
              <a:rPr u="sng" sz="2400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15"/>
              </a:rPr>
              <a:t>Creating Filters </a:t>
            </a:r>
          </a:p>
        </p:txBody>
      </p:sp>
      <p:sp>
        <p:nvSpPr>
          <p:cNvPr id="41" name="Shape 41"/>
          <p:cNvSpPr/>
          <p:nvPr/>
        </p:nvSpPr>
        <p:spPr>
          <a:xfrm>
            <a:off y="830525" x="6487525"/>
            <a:ext cy="2524750" cx="2463125"/>
          </a:xfrm>
          <a:prstGeom prst="rect">
            <a:avLst/>
          </a:pr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y="304800" x="304800"/>
            <a:ext cy="990599" cx="9626599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sz="4266" lang="en-US">
                <a:solidFill>
                  <a:srgbClr val="FFFFFF"/>
                </a:solidFill>
                <a:latin typeface="Comic Sans MS"/>
                <a:ea typeface="Comic Sans MS"/>
                <a:cs typeface="Comic Sans MS"/>
                <a:sym typeface="Comic Sans MS"/>
              </a:rPr>
              <a:t>More Info:</a:t>
            </a:r>
          </a:p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y="1867350" x="240825"/>
            <a:ext cy="1665700" cx="8573774"/>
          </a:xfrm>
          <a:prstGeom prst="rect">
            <a:avLst/>
          </a:prstGeom>
        </p:spPr>
        <p:txBody>
          <a:bodyPr bIns="38100" rIns="38100" lIns="38100" tIns="38100" anchor="t" anchorCtr="0">
            <a:noAutofit/>
          </a:bodyPr>
          <a:lstStyle/>
          <a:p>
            <a:pPr rtl="0">
              <a:lnSpc>
                <a:spcPct val="100000"/>
              </a:lnSpc>
              <a:buNone/>
            </a:pPr>
            <a:r>
              <a:rPr u="sng" sz="2666" lang="en-US">
                <a:solidFill>
                  <a:srgbClr val="DDDDDD"/>
                </a:solidFill>
                <a:latin typeface="Comic Sans MS"/>
                <a:ea typeface="Comic Sans MS"/>
                <a:cs typeface="Comic Sans MS"/>
                <a:sym typeface="Comic Sans MS"/>
                <a:hlinkClick r:id="rId3"/>
              </a:rPr>
              <a:t>http://mail.google.com/support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chalkboard">
      <a:dk1>
        <a:srgbClr val="000000"/>
      </a:dk1>
      <a:lt1>
        <a:srgbClr val="FFFFFF"/>
      </a:lt1>
      <a:dk2>
        <a:srgbClr val="282828"/>
      </a:dk2>
      <a:lt2>
        <a:srgbClr val="C7C7C7"/>
      </a:lt2>
      <a:accent1>
        <a:srgbClr val="3A2B17"/>
      </a:accent1>
      <a:accent2>
        <a:srgbClr val="614D2B"/>
      </a:accent2>
      <a:accent3>
        <a:srgbClr val="886E3E"/>
      </a:accent3>
      <a:accent4>
        <a:srgbClr val="AC8B47"/>
      </a:accent4>
      <a:accent5>
        <a:srgbClr val="CFA74F"/>
      </a:accent5>
      <a:accent6>
        <a:srgbClr val="E4C26B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